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327" r:id="rId3"/>
    <p:sldId id="259" r:id="rId4"/>
    <p:sldId id="260" r:id="rId5"/>
    <p:sldId id="261" r:id="rId6"/>
    <p:sldId id="262" r:id="rId7"/>
    <p:sldId id="263" r:id="rId8"/>
    <p:sldId id="307" r:id="rId9"/>
    <p:sldId id="266" r:id="rId10"/>
    <p:sldId id="299" r:id="rId11"/>
    <p:sldId id="304" r:id="rId12"/>
    <p:sldId id="309" r:id="rId13"/>
    <p:sldId id="258" r:id="rId14"/>
    <p:sldId id="317" r:id="rId15"/>
    <p:sldId id="323" r:id="rId16"/>
    <p:sldId id="322" r:id="rId17"/>
    <p:sldId id="280" r:id="rId18"/>
    <p:sldId id="321" r:id="rId19"/>
    <p:sldId id="265" r:id="rId20"/>
    <p:sldId id="313" r:id="rId21"/>
    <p:sldId id="295" r:id="rId22"/>
    <p:sldId id="320" r:id="rId23"/>
    <p:sldId id="273" r:id="rId24"/>
    <p:sldId id="272" r:id="rId25"/>
    <p:sldId id="274" r:id="rId26"/>
    <p:sldId id="267" r:id="rId27"/>
    <p:sldId id="268" r:id="rId28"/>
    <p:sldId id="271" r:id="rId29"/>
    <p:sldId id="275" r:id="rId30"/>
    <p:sldId id="277" r:id="rId31"/>
    <p:sldId id="278" r:id="rId32"/>
    <p:sldId id="281" r:id="rId33"/>
    <p:sldId id="282" r:id="rId34"/>
    <p:sldId id="283" r:id="rId35"/>
    <p:sldId id="284" r:id="rId36"/>
    <p:sldId id="285" r:id="rId37"/>
    <p:sldId id="286" r:id="rId38"/>
    <p:sldId id="288" r:id="rId39"/>
    <p:sldId id="290" r:id="rId40"/>
    <p:sldId id="298" r:id="rId41"/>
    <p:sldId id="300" r:id="rId42"/>
    <p:sldId id="301" r:id="rId43"/>
    <p:sldId id="302" r:id="rId44"/>
    <p:sldId id="305" r:id="rId45"/>
    <p:sldId id="308" r:id="rId46"/>
    <p:sldId id="310" r:id="rId47"/>
    <p:sldId id="312" r:id="rId48"/>
    <p:sldId id="315" r:id="rId49"/>
    <p:sldId id="316" r:id="rId50"/>
    <p:sldId id="326" r:id="rId51"/>
    <p:sldId id="324" r:id="rId52"/>
    <p:sldId id="328" r:id="rId53"/>
  </p:sldIdLst>
  <p:sldSz cx="9144000" cy="6858000" type="screen4x3"/>
  <p:notesSz cx="6858000" cy="9144000"/>
  <p:photoAlbum layout="1pic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6850"/>
    <a:srgbClr val="583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704" autoAdjust="0"/>
  </p:normalViewPr>
  <p:slideViewPr>
    <p:cSldViewPr>
      <p:cViewPr varScale="1">
        <p:scale>
          <a:sx n="72" d="100"/>
          <a:sy n="72" d="100"/>
        </p:scale>
        <p:origin x="15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41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B9823-03AC-4E31-B02D-536D1B003B20}" type="datetimeFigureOut">
              <a:rPr lang="nl-NL" smtClean="0"/>
              <a:t>10-1-2020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BBB1E-8E3D-49FC-B273-933F627AD9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B9823-03AC-4E31-B02D-536D1B003B20}" type="datetimeFigureOut">
              <a:rPr lang="nl-NL" smtClean="0"/>
              <a:t>10-1-2020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BBB1E-8E3D-49FC-B273-933F627AD9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B9823-03AC-4E31-B02D-536D1B003B20}" type="datetimeFigureOut">
              <a:rPr lang="nl-NL" smtClean="0"/>
              <a:t>10-1-2020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BBB1E-8E3D-49FC-B273-933F627AD9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B9823-03AC-4E31-B02D-536D1B003B20}" type="datetimeFigureOut">
              <a:rPr lang="nl-NL" smtClean="0"/>
              <a:t>10-1-2020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BBB1E-8E3D-49FC-B273-933F627AD9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B9823-03AC-4E31-B02D-536D1B003B20}" type="datetimeFigureOut">
              <a:rPr lang="nl-NL" smtClean="0"/>
              <a:t>10-1-2020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BBB1E-8E3D-49FC-B273-933F627AD9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B9823-03AC-4E31-B02D-536D1B003B20}" type="datetimeFigureOut">
              <a:rPr lang="nl-NL" smtClean="0"/>
              <a:t>10-1-2020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BBB1E-8E3D-49FC-B273-933F627AD9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B9823-03AC-4E31-B02D-536D1B003B20}" type="datetimeFigureOut">
              <a:rPr lang="nl-NL" smtClean="0"/>
              <a:t>10-1-2020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BBB1E-8E3D-49FC-B273-933F627AD9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B9823-03AC-4E31-B02D-536D1B003B20}" type="datetimeFigureOut">
              <a:rPr lang="nl-NL" smtClean="0"/>
              <a:t>10-1-2020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BBB1E-8E3D-49FC-B273-933F627AD9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B9823-03AC-4E31-B02D-536D1B003B20}" type="datetimeFigureOut">
              <a:rPr lang="nl-NL" smtClean="0"/>
              <a:t>10-1-2020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BBB1E-8E3D-49FC-B273-933F627AD9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B9823-03AC-4E31-B02D-536D1B003B20}" type="datetimeFigureOut">
              <a:rPr lang="nl-NL" smtClean="0"/>
              <a:t>10-1-2020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BBB1E-8E3D-49FC-B273-933F627AD9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B9823-03AC-4E31-B02D-536D1B003B20}" type="datetimeFigureOut">
              <a:rPr lang="nl-NL" smtClean="0"/>
              <a:t>10-1-2020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BBB1E-8E3D-49FC-B273-933F627AD913}" type="slidenum">
              <a:rPr lang="nl-NL" smtClean="0"/>
              <a:t>‹nr.›</a:t>
            </a:fld>
            <a:endParaRPr lang="nl-NL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CE9B9823-03AC-4E31-B02D-536D1B003B20}" type="datetimeFigureOut">
              <a:rPr lang="nl-NL" smtClean="0"/>
              <a:t>10-1-2020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D1CBBB1E-8E3D-49FC-B273-933F627AD913}" type="slidenum">
              <a:rPr lang="nl-NL" smtClean="0"/>
              <a:t>‹nr.›</a:t>
            </a:fld>
            <a:endParaRPr lang="nl-NL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1600" y="1268760"/>
            <a:ext cx="7200800" cy="1564404"/>
          </a:xfrm>
        </p:spPr>
        <p:txBody>
          <a:bodyPr/>
          <a:lstStyle/>
          <a:p>
            <a:r>
              <a:rPr lang="nl-NL" sz="8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  <a:t>Vroeg voorjaar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971600" y="3068960"/>
            <a:ext cx="7200800" cy="861420"/>
          </a:xfrm>
          <a:noFill/>
          <a:ln>
            <a:noFill/>
          </a:ln>
        </p:spPr>
        <p:txBody>
          <a:bodyPr/>
          <a:lstStyle/>
          <a:p>
            <a:r>
              <a:rPr lang="nl-NL" dirty="0"/>
              <a:t>  </a:t>
            </a:r>
            <a:r>
              <a:rPr lang="nl-NL" sz="4000" dirty="0">
                <a:solidFill>
                  <a:schemeClr val="accent1">
                    <a:lumMod val="75000"/>
                  </a:schemeClr>
                </a:solidFill>
                <a:latin typeface="Vivaldi" panose="03020602050506090804" pitchFamily="66" charset="0"/>
              </a:rPr>
              <a:t>Over een bijzonder tuinbezoek  </a:t>
            </a:r>
            <a:endParaRPr lang="nl-NL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61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1425"/>
            <a:ext cx="7772400" cy="4373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55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1425"/>
            <a:ext cx="7772400" cy="4373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913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75" y="685800"/>
            <a:ext cx="36766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499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85800"/>
            <a:ext cx="36576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87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685800"/>
            <a:ext cx="220345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AvdN_2014-mrt-02_00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85800"/>
            <a:ext cx="36576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166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1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685800"/>
            <a:ext cx="2732087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AvdN_2014-mrt-02_00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85800"/>
            <a:ext cx="36576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AvdN_2014-mrt-02_09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685800"/>
            <a:ext cx="22034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979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1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85800"/>
            <a:ext cx="36576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vak 3"/>
          <p:cNvSpPr txBox="1"/>
          <p:nvPr/>
        </p:nvSpPr>
        <p:spPr>
          <a:xfrm>
            <a:off x="4932040" y="685800"/>
            <a:ext cx="3240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  <a:t>Evenals de sneeuwklokjes zijn ook de helleborussen massaal vertegenwoordigd in vele kleuren en variëteiten.</a:t>
            </a:r>
          </a:p>
          <a:p>
            <a:endParaRPr lang="nl-NL" sz="2000" dirty="0">
              <a:solidFill>
                <a:schemeClr val="accent1">
                  <a:lumMod val="40000"/>
                  <a:lumOff val="60000"/>
                </a:schemeClr>
              </a:solidFill>
              <a:latin typeface="Vivaldi" panose="03020602050506090804" pitchFamily="66" charset="0"/>
            </a:endParaRPr>
          </a:p>
          <a:p>
            <a:r>
              <a:rPr lang="nl-NL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  <a:t>Daar tussendoor veel andere mooi uitlopende planten en heesters.</a:t>
            </a:r>
          </a:p>
        </p:txBody>
      </p:sp>
    </p:spTree>
    <p:extLst>
      <p:ext uri="{BB962C8B-B14F-4D97-AF65-F5344CB8AC3E}">
        <p14:creationId xmlns:p14="http://schemas.microsoft.com/office/powerpoint/2010/main" val="48314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32" y="685800"/>
            <a:ext cx="36576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AvdN_2014-mrt-02_11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85800"/>
            <a:ext cx="36576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556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1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829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849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bg2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1600" y="2564904"/>
            <a:ext cx="7200800" cy="1944216"/>
          </a:xfrm>
        </p:spPr>
        <p:txBody>
          <a:bodyPr/>
          <a:lstStyle/>
          <a:p>
            <a:br>
              <a:rPr lang="nl-NL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</a:br>
            <a:br>
              <a:rPr lang="nl-NL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</a:br>
            <a:br>
              <a:rPr lang="nl-NL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</a:br>
            <a:br>
              <a:rPr lang="nl-NL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</a:br>
            <a:br>
              <a:rPr lang="nl-NL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</a:br>
            <a:br>
              <a:rPr lang="nl-NL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</a:br>
            <a:br>
              <a:rPr lang="nl-NL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</a:br>
            <a:br>
              <a:rPr lang="nl-NL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</a:br>
            <a:r>
              <a:rPr lang="nl-NL" sz="2000" dirty="0">
                <a:solidFill>
                  <a:schemeClr val="accent1">
                    <a:lumMod val="75000"/>
                  </a:schemeClr>
                </a:solidFill>
                <a:latin typeface="Vivaldi" panose="03020602050506090804" pitchFamily="66" charset="0"/>
              </a:rPr>
              <a:t>T</a:t>
            </a:r>
            <a:r>
              <a:rPr lang="nl-NL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  <a:t>ijdens het vroege voorjaar van 2014 was er , zoals elk jaar, </a:t>
            </a:r>
            <a:br>
              <a:rPr lang="nl-NL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</a:br>
            <a:r>
              <a:rPr lang="nl-NL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  <a:t>weer veel te ontdekken in de tuin van Cor en Maria van Bakel .</a:t>
            </a:r>
            <a:br>
              <a:rPr lang="nl-NL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</a:br>
            <a:r>
              <a:rPr lang="nl-NL" sz="2000" dirty="0">
                <a:solidFill>
                  <a:schemeClr val="accent1">
                    <a:lumMod val="75000"/>
                  </a:schemeClr>
                </a:solidFill>
                <a:latin typeface="Vivaldi" panose="03020602050506090804" pitchFamily="66" charset="0"/>
              </a:rPr>
              <a:t>W</a:t>
            </a:r>
            <a:r>
              <a:rPr lang="nl-NL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  <a:t>e hebben , op een zonovergoten ochtend in maart , genoten van een </a:t>
            </a:r>
            <a:br>
              <a:rPr lang="nl-NL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</a:br>
            <a:r>
              <a:rPr lang="nl-NL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  <a:t>dwaaltocht langs sneeuwklokjes , helleborussen en andere vroege  bloeiers . </a:t>
            </a:r>
            <a:br>
              <a:rPr lang="nl-NL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</a:br>
            <a:r>
              <a:rPr lang="nl-NL" sz="2000" dirty="0">
                <a:solidFill>
                  <a:schemeClr val="accent1">
                    <a:lumMod val="75000"/>
                  </a:schemeClr>
                </a:solidFill>
                <a:latin typeface="Vivaldi" panose="03020602050506090804" pitchFamily="66" charset="0"/>
              </a:rPr>
              <a:t>M</a:t>
            </a:r>
            <a:r>
              <a:rPr lang="nl-NL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  <a:t>et liefde en zorg bijeengebracht en tot een sfeervol geheel samengevoegd.</a:t>
            </a:r>
            <a:br>
              <a:rPr lang="nl-NL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</a:br>
            <a:endParaRPr lang="nl-NL" sz="2000" dirty="0">
              <a:solidFill>
                <a:schemeClr val="accent1">
                  <a:lumMod val="40000"/>
                  <a:lumOff val="60000"/>
                </a:schemeClr>
              </a:solidFill>
              <a:latin typeface="Vivaldi" panose="0302060205050609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30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0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299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041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1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1425"/>
            <a:ext cx="7772400" cy="4373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96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85800"/>
            <a:ext cx="36576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4860032" y="685800"/>
            <a:ext cx="331236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  <a:t>Waar je ook kijkt, je valt van de ene verbazing in de andere.</a:t>
            </a:r>
          </a:p>
          <a:p>
            <a:endParaRPr lang="nl-NL" sz="2000" dirty="0">
              <a:solidFill>
                <a:schemeClr val="accent1">
                  <a:lumMod val="40000"/>
                  <a:lumOff val="60000"/>
                </a:schemeClr>
              </a:solidFill>
              <a:latin typeface="Vivaldi" panose="03020602050506090804" pitchFamily="66" charset="0"/>
            </a:endParaRPr>
          </a:p>
          <a:p>
            <a:r>
              <a:rPr lang="nl-NL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  <a:t>Fotogenieke planten zijn het, die je uitnodigen om hun details te blijven bewonderen.</a:t>
            </a:r>
          </a:p>
          <a:p>
            <a:endParaRPr lang="nl-NL" sz="2000" dirty="0">
              <a:solidFill>
                <a:schemeClr val="accent1">
                  <a:lumMod val="40000"/>
                  <a:lumOff val="60000"/>
                </a:schemeClr>
              </a:solidFill>
              <a:latin typeface="Vivaldi" panose="03020602050506090804" pitchFamily="66" charset="0"/>
            </a:endParaRPr>
          </a:p>
          <a:p>
            <a:r>
              <a:rPr lang="nl-NL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  <a:t>Kleuren, tekening, bloemharten, telkens weer anders.</a:t>
            </a:r>
          </a:p>
          <a:p>
            <a:endParaRPr lang="nl-NL" sz="2000" dirty="0">
              <a:latin typeface="Vivaldi" panose="03020602050506090804" pitchFamily="66" charset="0"/>
            </a:endParaRPr>
          </a:p>
          <a:p>
            <a:endParaRPr lang="nl-NL" sz="2000" dirty="0">
              <a:latin typeface="Vivaldi" panose="0302060205050609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52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808" y="685800"/>
            <a:ext cx="36576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AvdN_2014-mrt-02_04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85800"/>
            <a:ext cx="36576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39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531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765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694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70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589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85913"/>
            <a:ext cx="7772400" cy="368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283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5025"/>
            <a:ext cx="7772400" cy="5186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099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85800"/>
            <a:ext cx="36576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4788024" y="685800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  <a:t>Helleborussen hebben vaak stoere knoppen...</a:t>
            </a:r>
          </a:p>
        </p:txBody>
      </p:sp>
    </p:spTree>
    <p:extLst>
      <p:ext uri="{BB962C8B-B14F-4D97-AF65-F5344CB8AC3E}">
        <p14:creationId xmlns:p14="http://schemas.microsoft.com/office/powerpoint/2010/main" val="335681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385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560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71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800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84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1425"/>
            <a:ext cx="7772400" cy="4373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298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51656"/>
            <a:ext cx="7772400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1259632" y="6021288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  <a:t>En dan zomaar een verrassend minilandschapje voor de oplettende bezoeker....</a:t>
            </a:r>
          </a:p>
        </p:txBody>
      </p:sp>
    </p:spTree>
    <p:extLst>
      <p:ext uri="{BB962C8B-B14F-4D97-AF65-F5344CB8AC3E}">
        <p14:creationId xmlns:p14="http://schemas.microsoft.com/office/powerpoint/2010/main" val="53422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45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696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852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976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904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778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1425"/>
            <a:ext cx="7772400" cy="4373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652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06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04950"/>
            <a:ext cx="7772400" cy="3848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298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304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1425"/>
            <a:ext cx="7772400" cy="4373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521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96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685800"/>
            <a:ext cx="6680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245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1425"/>
            <a:ext cx="7772400" cy="4373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786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254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117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099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1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85800"/>
            <a:ext cx="36576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4788024" y="685800"/>
            <a:ext cx="33843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  <a:t>Beste Cor en Maria,</a:t>
            </a:r>
          </a:p>
          <a:p>
            <a:endParaRPr lang="nl-NL" sz="2000" dirty="0">
              <a:solidFill>
                <a:schemeClr val="accent1">
                  <a:lumMod val="40000"/>
                  <a:lumOff val="60000"/>
                </a:schemeClr>
              </a:solidFill>
              <a:latin typeface="Vivaldi" panose="03020602050506090804" pitchFamily="66" charset="0"/>
            </a:endParaRPr>
          </a:p>
          <a:p>
            <a:r>
              <a:rPr lang="nl-NL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  <a:t>We hebben genoten van jullie tuin, de schitterende bloeiende planten, het heerlijke weer die ochtend en jullie gastvrijheid, bevlogenheid en passie.</a:t>
            </a:r>
          </a:p>
          <a:p>
            <a:endParaRPr lang="nl-NL" sz="2000" dirty="0">
              <a:solidFill>
                <a:schemeClr val="accent1">
                  <a:lumMod val="40000"/>
                  <a:lumOff val="60000"/>
                </a:schemeClr>
              </a:solidFill>
              <a:latin typeface="Vivaldi" panose="03020602050506090804" pitchFamily="66" charset="0"/>
            </a:endParaRPr>
          </a:p>
          <a:p>
            <a:r>
              <a:rPr lang="nl-NL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  <a:t>We hopen dat je ons genieten terugvond in deze beelden.</a:t>
            </a:r>
          </a:p>
          <a:p>
            <a:endParaRPr lang="nl-NL" sz="2000" dirty="0">
              <a:solidFill>
                <a:schemeClr val="accent1">
                  <a:lumMod val="40000"/>
                  <a:lumOff val="60000"/>
                </a:schemeClr>
              </a:solidFill>
              <a:latin typeface="Vivaldi" panose="03020602050506090804" pitchFamily="66" charset="0"/>
            </a:endParaRPr>
          </a:p>
          <a:p>
            <a:r>
              <a:rPr lang="nl-NL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  <a:t>Met veel dank,</a:t>
            </a:r>
          </a:p>
          <a:p>
            <a:endParaRPr lang="nl-NL" sz="2000" dirty="0">
              <a:solidFill>
                <a:schemeClr val="accent1">
                  <a:lumMod val="40000"/>
                  <a:lumOff val="60000"/>
                </a:schemeClr>
              </a:solidFill>
              <a:latin typeface="Vivaldi" panose="03020602050506090804" pitchFamily="66" charset="0"/>
            </a:endParaRPr>
          </a:p>
          <a:p>
            <a:r>
              <a:rPr lang="nl-NL" sz="4000" dirty="0">
                <a:solidFill>
                  <a:schemeClr val="accent1">
                    <a:lumMod val="75000"/>
                  </a:schemeClr>
                </a:solidFill>
                <a:latin typeface="Vivaldi" panose="03020602050506090804" pitchFamily="66" charset="0"/>
              </a:rPr>
              <a:t>Joyce en Arend </a:t>
            </a:r>
          </a:p>
        </p:txBody>
      </p:sp>
    </p:spTree>
    <p:extLst>
      <p:ext uri="{BB962C8B-B14F-4D97-AF65-F5344CB8AC3E}">
        <p14:creationId xmlns:p14="http://schemas.microsoft.com/office/powerpoint/2010/main" val="42845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959320" y="1772816"/>
            <a:ext cx="64807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accent1">
                    <a:lumMod val="75000"/>
                  </a:schemeClr>
                </a:solidFill>
                <a:latin typeface="Vivaldi" panose="03020602050506090804" pitchFamily="66" charset="0"/>
              </a:rPr>
              <a:t>Fotografie</a:t>
            </a:r>
          </a:p>
          <a:p>
            <a:r>
              <a:rPr lang="nl-NL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  <a:t>Arend van den Nieuwenhuizen</a:t>
            </a:r>
          </a:p>
          <a:p>
            <a:endParaRPr lang="nl-NL" sz="3200" dirty="0">
              <a:solidFill>
                <a:schemeClr val="accent1">
                  <a:lumMod val="40000"/>
                  <a:lumOff val="60000"/>
                </a:schemeClr>
              </a:solidFill>
              <a:latin typeface="Vivaldi" panose="03020602050506090804" pitchFamily="66" charset="0"/>
            </a:endParaRPr>
          </a:p>
          <a:p>
            <a:r>
              <a:rPr lang="nl-NL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Vivaldi" panose="03020602050506090804" pitchFamily="66" charset="0"/>
              </a:rPr>
              <a:t>® Maart 2014</a:t>
            </a:r>
          </a:p>
        </p:txBody>
      </p:sp>
    </p:spTree>
    <p:extLst>
      <p:ext uri="{BB962C8B-B14F-4D97-AF65-F5344CB8AC3E}">
        <p14:creationId xmlns:p14="http://schemas.microsoft.com/office/powerpoint/2010/main" val="53173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85800"/>
            <a:ext cx="36576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569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50" y="685800"/>
            <a:ext cx="27813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935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735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vdN_2014-mrt-02_0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03350"/>
            <a:ext cx="7772400" cy="4051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469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utum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TC102455610[[fn=Herfst]]</Template>
  <TotalTime>172</TotalTime>
  <Words>220</Words>
  <Application>Microsoft Office PowerPoint</Application>
  <PresentationFormat>Diavoorstelling (4:3)</PresentationFormat>
  <Paragraphs>26</Paragraphs>
  <Slides>52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52</vt:i4>
      </vt:variant>
    </vt:vector>
  </HeadingPairs>
  <TitlesOfParts>
    <vt:vector size="58" baseType="lpstr">
      <vt:lpstr>Arial</vt:lpstr>
      <vt:lpstr>Courier New</vt:lpstr>
      <vt:lpstr>Verdana</vt:lpstr>
      <vt:lpstr>Vivaldi</vt:lpstr>
      <vt:lpstr>Wingdings 2</vt:lpstr>
      <vt:lpstr>Autumn</vt:lpstr>
      <vt:lpstr>Vroeg voorjaar</vt:lpstr>
      <vt:lpstr>        Tijdens het vroege voorjaar van 2014 was er , zoals elk jaar,  weer veel te ontdekken in de tuin van Cor en Maria van Bakel . We hebben , op een zonovergoten ochtend in maart , genoten van een  dwaaltocht langs sneeuwklokjes , helleborussen en andere vroege  bloeiers .  Met liefde en zorg bijeengebracht en tot een sfeervol geheel samengevoegd.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A.van den Nieuwenhuizen</dc:creator>
  <cp:lastModifiedBy>Cor van Bakel</cp:lastModifiedBy>
  <cp:revision>66</cp:revision>
  <dcterms:created xsi:type="dcterms:W3CDTF">2014-04-07T19:14:56Z</dcterms:created>
  <dcterms:modified xsi:type="dcterms:W3CDTF">2020-01-10T14:47:57Z</dcterms:modified>
</cp:coreProperties>
</file>